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59" r:id="rId5"/>
    <p:sldId id="260" r:id="rId6"/>
    <p:sldId id="261" r:id="rId7"/>
    <p:sldId id="262" r:id="rId8"/>
    <p:sldId id="263" r:id="rId9"/>
    <p:sldId id="265" r:id="rId10"/>
    <p:sldId id="272" r:id="rId11"/>
    <p:sldId id="266" r:id="rId12"/>
    <p:sldId id="276" r:id="rId13"/>
    <p:sldId id="278" r:id="rId14"/>
    <p:sldId id="275" r:id="rId15"/>
    <p:sldId id="279" r:id="rId16"/>
    <p:sldId id="282" r:id="rId17"/>
    <p:sldId id="302" r:id="rId18"/>
    <p:sldId id="310" r:id="rId19"/>
    <p:sldId id="303" r:id="rId20"/>
    <p:sldId id="306" r:id="rId21"/>
    <p:sldId id="307" r:id="rId22"/>
    <p:sldId id="308" r:id="rId23"/>
    <p:sldId id="280" r:id="rId24"/>
    <p:sldId id="292" r:id="rId25"/>
    <p:sldId id="288" r:id="rId26"/>
    <p:sldId id="309" r:id="rId27"/>
    <p:sldId id="277" r:id="rId28"/>
    <p:sldId id="316" r:id="rId29"/>
    <p:sldId id="317" r:id="rId30"/>
    <p:sldId id="281" r:id="rId31"/>
    <p:sldId id="301" r:id="rId32"/>
    <p:sldId id="289" r:id="rId33"/>
    <p:sldId id="284" r:id="rId34"/>
    <p:sldId id="285" r:id="rId35"/>
    <p:sldId id="312" r:id="rId36"/>
    <p:sldId id="314" r:id="rId37"/>
    <p:sldId id="315" r:id="rId38"/>
    <p:sldId id="318" r:id="rId39"/>
    <p:sldId id="291" r:id="rId40"/>
    <p:sldId id="287" r:id="rId41"/>
    <p:sldId id="319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0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AE0E-2C66-E11D-5ECE-079C70918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4C106-9415-0032-13C5-F50CF17D4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0C736-70F6-5853-59A5-1B81E7880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DDBBE-F49F-681A-F0BD-E85BA4ABF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E6BF3-B50E-A51A-CBE3-0E5772104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65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BC90-4F82-1957-5723-068C9D7A8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6097A-1B6D-F7D6-EAC7-C6CAFCC7D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60A33-1E98-A2F8-F8B0-E6B4628FB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C4F7D-0582-EBF3-4868-9263CE9E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B0CD-5568-2648-773F-B609E835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1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A0178B-95F9-072E-5B76-EA41AAC1B0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7B4E22-F854-9846-9C9A-4F725FCB47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5AE86-409C-1AD2-28F0-69EFA293E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9B7E3-1372-C659-497F-76E91334D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7DD52-7351-BC80-8D90-13CE9A15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25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4C39-0FC3-D551-FA18-2C1E28A68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8CA9E-E5D3-65B0-3CCF-210A3221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00222-BB7C-9173-FD01-B9229E896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0E0CC-6C74-3B3C-481E-6460FFFD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E3FDB-5A13-A83E-D92A-D5B731943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2661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F38B-B1B4-22B3-78D9-2D922319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685BE-8C72-E11A-0438-AEFBF05A0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2FE33-1071-8070-9BFE-509C3C47C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6A56D-AFFB-12EF-9C27-7B7EB1A8C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361E5-B101-EC7F-F62F-133BD63C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58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5A9A-74CC-8773-4D92-05D9B901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F1278-8F29-4700-29FC-DB85AFB8C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4528B-1D57-579F-B1AF-3DE233F71A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E1054-B452-7899-9157-42CFA7FD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0090F-7998-8A37-D786-B4EC13431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52266-F65B-E8B1-56EB-774B6C406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5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36D71-A0CF-6689-6298-2FD27C81B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1BBC8-7566-7E3B-55D7-AC182A86AA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3AC611-0193-82CA-7BBE-AD0CBA596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50B7D-C28D-9B24-773A-A44102717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7A21C-DB69-F834-FC13-D2725412CE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B2FB16-257A-999E-45A6-651F9181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8FC5AB-5D2B-9197-51D0-50580A9C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11086-2352-B600-93D3-AB0AFAF24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167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3ED4-B953-2BBA-678E-E87FDDA4D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766D3-0980-4BD6-ACB6-D903BF628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AFAEE-87DA-21A1-0482-9F09E3E0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C3F8B-51B1-7A35-4FEA-D4545B05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12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C802EF-C7BD-138D-D021-ECA985637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E19FD-A9CD-4E3E-7FB8-BD26301E9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96D8A-21E5-9223-70D1-173FB8F3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500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AE56-6C98-7726-981B-E9F7A7121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BC17B-D30E-5AAB-B0D9-78C70DB34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EDFDE-AEF8-8811-283C-C7F281DB1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13DA6-CD60-A122-0139-07F0CA2BB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946A5-AF87-C746-BC3F-69FEBEBD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E4456-F121-8742-4E36-FCF8DCA3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71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5D03-417C-80CE-4CB7-D3C8E382D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6CB566-ADFB-D9F2-66E9-E1F5E9807B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28D72-1418-F4B2-6FD2-3057B8B89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0DC0F-EF49-EEF3-127E-2256D063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FDE35-4B2B-B3E7-C66F-2B35539FB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DF452-C322-F8A7-2523-DE57BA71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51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C1DF58-DBEA-CA7E-491E-9BF8223E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C03E1-3022-ACE2-E47B-7244A91FF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26017-9A6A-F9E7-AD92-6833772B4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870BB-B095-445F-B2E9-555BD4CA6007}" type="datetimeFigureOut">
              <a:rPr lang="en-GB" smtClean="0"/>
              <a:t>03/12/2023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185DA-38DA-D768-2928-234E7B32D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18F2F-A3A0-775B-D2DA-94649737C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0D495-E904-481B-8379-447709DF15F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978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C9FAF-5DA4-285D-7CA3-795F3951D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042" y="891652"/>
            <a:ext cx="4412021" cy="3030724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Process Mining to Generate Healthcare Pathways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A0369-8010-46A4-4579-A5E9D6E4F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791" y="4745317"/>
            <a:ext cx="4126272" cy="1375145"/>
          </a:xfrm>
        </p:spPr>
        <p:txBody>
          <a:bodyPr>
            <a:normAutofit/>
          </a:bodyPr>
          <a:lstStyle/>
          <a:p>
            <a:pPr algn="r"/>
            <a:endParaRPr lang="en-GB">
              <a:solidFill>
                <a:srgbClr val="FFFFFF"/>
              </a:solidFill>
            </a:endParaRPr>
          </a:p>
          <a:p>
            <a:pPr algn="r"/>
            <a:r>
              <a:rPr lang="en-GB">
                <a:solidFill>
                  <a:srgbClr val="FFFFFF"/>
                </a:solidFill>
              </a:rPr>
              <a:t>Alexander Coles</a:t>
            </a:r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5365F700-CA6C-C2CB-45BD-4635282B4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786" y="10141"/>
            <a:ext cx="2072356" cy="1615459"/>
          </a:xfrm>
          <a:prstGeom prst="rect">
            <a:avLst/>
          </a:prstGeom>
        </p:spPr>
      </p:pic>
      <p:pic>
        <p:nvPicPr>
          <p:cNvPr id="7" name="Picture 6" descr="A diagram of a test&#10;&#10;Description automatically generated">
            <a:extLst>
              <a:ext uri="{FF2B5EF4-FFF2-40B4-BE49-F238E27FC236}">
                <a16:creationId xmlns:a16="http://schemas.microsoft.com/office/drawing/2014/main" id="{EAFEFA45-FBC3-AB2F-6304-716CC071A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28" y="268705"/>
            <a:ext cx="2979872" cy="6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6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7B7D-48DD-59E1-7C60-983D9B9C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1E06-FA03-7A55-AD77-04652642F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Discovery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24611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78F12-E6AD-190A-4EBF-AAC2267B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1624A-AFEC-6B5A-34FE-C5553AA2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001923"/>
            <a:ext cx="9724031" cy="4438203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GB" sz="2000" b="0" i="0" u="sng" dirty="0">
                <a:effectLst/>
              </a:rPr>
              <a:t>Process Discovery</a:t>
            </a:r>
          </a:p>
          <a:p>
            <a:pPr marL="0" indent="0">
              <a:buNone/>
            </a:pPr>
            <a:r>
              <a:rPr lang="en-GB" sz="2000" b="0" i="0" dirty="0">
                <a:effectLst/>
              </a:rPr>
              <a:t>Baker, K. et al. (2017), ‘Process mining routinely collected electronic health records to define real-life clinical pathways during chemotherapy’, International journal of medical informatics 103, 32–41.</a:t>
            </a: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Out of </a:t>
            </a:r>
            <a:r>
              <a:rPr lang="en-GB" sz="2000" b="1" i="0" dirty="0">
                <a:effectLst/>
              </a:rPr>
              <a:t>535 breast cancer patients </a:t>
            </a:r>
            <a:r>
              <a:rPr lang="en-US" sz="2000" b="1" dirty="0"/>
              <a:t>o</a:t>
            </a:r>
            <a:r>
              <a:rPr lang="en-US" sz="2000" b="1" i="0" dirty="0">
                <a:effectLst/>
              </a:rPr>
              <a:t>nly 5% completed the planned six cycles of chemotherapy without having unplanned hospital contact. Over the six cycles 31.6% patients were admitted to hospital.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b="0" i="0" dirty="0" err="1">
                <a:effectLst/>
              </a:rPr>
              <a:t>Kurniati</a:t>
            </a:r>
            <a:r>
              <a:rPr lang="en-GB" sz="2000" b="0" i="0" dirty="0">
                <a:effectLst/>
              </a:rPr>
              <a:t>, A. P. et al. (2021), ‘Process mining to explore variations in endometrial cancer pathways from </a:t>
            </a:r>
            <a:r>
              <a:rPr lang="en-GB" sz="2000" b="0" i="0" dirty="0" err="1">
                <a:effectLst/>
              </a:rPr>
              <a:t>gp</a:t>
            </a:r>
            <a:r>
              <a:rPr lang="en-GB" sz="2000" b="0" i="0" dirty="0">
                <a:effectLst/>
              </a:rPr>
              <a:t> referral to first treatment’.</a:t>
            </a: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~50% of patients took &lt;= 62 days (the expected duration) from referral to diagnosis</a:t>
            </a:r>
          </a:p>
          <a:p>
            <a:pPr marL="0" indent="0">
              <a:buNone/>
            </a:pPr>
            <a:endParaRPr lang="en-US" sz="2000" b="1" i="0" dirty="0">
              <a:effectLst/>
            </a:endParaRP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Williams, S et al. (2022), ‘To the emergency room and back again: Circular healthcare pathways for</a:t>
            </a:r>
            <a:r>
              <a:rPr lang="en-US" altLang="en-US" sz="2000" dirty="0"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acute functional neurological disorders’, Journal of the Neurological Sciences 437, 120251.</a:t>
            </a: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“People that present acutely to a UK city hospital with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cs typeface="Arial" panose="020B0604020202020204" pitchFamily="34" charset="0"/>
              </a:rPr>
              <a:t>functional neurological disorders</a:t>
            </a:r>
            <a:r>
              <a:rPr lang="en-US" sz="2000" b="1" i="0" dirty="0">
                <a:effectLst/>
              </a:rPr>
              <a:t> tend to follow looping pathways through hospital healthcare events, centered around ED, with low rates of documented diagnosis and referral for psychological therapy.”</a:t>
            </a:r>
            <a:endParaRPr lang="en-GB" sz="2000" b="1" i="0" dirty="0">
              <a:effectLst/>
            </a:endParaRPr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C0138A3-F34C-31DF-9611-DFF5B765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6221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8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1F303-8D87-D7F7-2E2C-FCF1CDC4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Literature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19634-9CF2-E9A5-2DEB-BCC571DE8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778000"/>
            <a:ext cx="9724031" cy="508000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GB" sz="1800" u="sng" dirty="0"/>
              <a:t>Conformance</a:t>
            </a:r>
          </a:p>
          <a:p>
            <a:pPr marL="0" indent="0">
              <a:buNone/>
            </a:pPr>
            <a:r>
              <a:rPr lang="en-GB" sz="1800" b="0" i="0" dirty="0" err="1">
                <a:effectLst/>
              </a:rPr>
              <a:t>Kurniati</a:t>
            </a:r>
            <a:r>
              <a:rPr lang="en-GB" sz="1800" b="0" i="0" dirty="0">
                <a:effectLst/>
              </a:rPr>
              <a:t>, A. P. et al. (2019), A multi-level approach for identifying process change in cancer pathways, in ‘International Conference on Business Process Management’, Springer, pp. 595–607.</a:t>
            </a:r>
          </a:p>
          <a:p>
            <a:pPr marL="0" indent="0">
              <a:buNone/>
            </a:pPr>
            <a:r>
              <a:rPr lang="en-GB" sz="1800" b="1" i="0" dirty="0">
                <a:effectLst/>
              </a:rPr>
              <a:t>Analysed process changes using yearly conformance to a general process model</a:t>
            </a:r>
          </a:p>
          <a:p>
            <a:pPr marL="0" indent="0">
              <a:buNone/>
            </a:pPr>
            <a:endParaRPr lang="en-GB" sz="1800" b="1" i="0" dirty="0">
              <a:effectLst/>
            </a:endParaRPr>
          </a:p>
          <a:p>
            <a:pPr marL="0" indent="0">
              <a:buNone/>
            </a:pPr>
            <a:r>
              <a:rPr lang="en-US" sz="1800" b="0" i="0" dirty="0" err="1">
                <a:effectLst/>
              </a:rPr>
              <a:t>Puthur</a:t>
            </a:r>
            <a:r>
              <a:rPr lang="en-US" sz="1800" b="0" i="0" dirty="0">
                <a:effectLst/>
              </a:rPr>
              <a:t>, C et al (2022), Measuring the impact of covid-19 on hospital care pathways, in ‘International Conference on Process Mining’, </a:t>
            </a:r>
            <a:r>
              <a:rPr lang="en-US" sz="1800" b="0" i="0" dirty="0" err="1">
                <a:effectLst/>
              </a:rPr>
              <a:t>Springer,pp</a:t>
            </a:r>
            <a:r>
              <a:rPr lang="en-US" sz="1800" b="0" i="0" dirty="0">
                <a:effectLst/>
              </a:rPr>
              <a:t>. 391–403.</a:t>
            </a:r>
            <a:endParaRPr lang="en-GB" sz="1800" b="1" dirty="0"/>
          </a:p>
          <a:p>
            <a:pPr marL="0" indent="0">
              <a:buNone/>
            </a:pPr>
            <a:r>
              <a:rPr lang="en-US" sz="1800" b="1" dirty="0"/>
              <a:t>“D</a:t>
            </a:r>
            <a:r>
              <a:rPr lang="en-US" sz="1800" b="1" i="0" dirty="0">
                <a:effectLst/>
              </a:rPr>
              <a:t>uring the pandemic, both A&amp;E and maternity pathways had measurable reductions in the mean length of stay and a measurable drop in the percentage of pathways conforming to normative models”</a:t>
            </a:r>
          </a:p>
          <a:p>
            <a:pPr marL="0" indent="0">
              <a:buNone/>
            </a:pPr>
            <a:endParaRPr lang="en-US" sz="1800" b="1" i="0" dirty="0">
              <a:effectLst/>
            </a:endParaRPr>
          </a:p>
          <a:p>
            <a:pPr marL="0" indent="0">
              <a:buNone/>
            </a:pPr>
            <a:r>
              <a:rPr lang="en-US" sz="1800" u="sng" dirty="0"/>
              <a:t>Enhancements</a:t>
            </a:r>
            <a:endParaRPr lang="en-GB" sz="1800" i="0" u="sng" dirty="0">
              <a:effectLst/>
            </a:endParaRPr>
          </a:p>
          <a:p>
            <a:pPr marL="0" indent="0">
              <a:buNone/>
            </a:pPr>
            <a:r>
              <a:rPr lang="en-GB" sz="1800" b="0" i="0" dirty="0" err="1">
                <a:effectLst/>
              </a:rPr>
              <a:t>Quintano</a:t>
            </a:r>
            <a:r>
              <a:rPr lang="en-GB" sz="1800" b="0" i="0" dirty="0">
                <a:effectLst/>
              </a:rPr>
              <a:t> </a:t>
            </a:r>
            <a:r>
              <a:rPr lang="en-GB" sz="1800" b="0" i="0" dirty="0" err="1">
                <a:effectLst/>
              </a:rPr>
              <a:t>Neira</a:t>
            </a:r>
            <a:r>
              <a:rPr lang="en-GB" sz="1800" b="0" i="0" dirty="0">
                <a:effectLst/>
              </a:rPr>
              <a:t>, R. A. et al. (2019), Analysis and optimization of a sepsis clinical pathway using process</a:t>
            </a:r>
            <a:br>
              <a:rPr lang="en-GB" sz="1800" dirty="0"/>
            </a:br>
            <a:r>
              <a:rPr lang="en-GB" sz="1800" b="0" i="0" dirty="0">
                <a:effectLst/>
              </a:rPr>
              <a:t>mining, in ‘International conference on business process management’, Springer, pp. 459–470.</a:t>
            </a:r>
            <a:endParaRPr lang="en-GB" sz="1800" u="sng" dirty="0"/>
          </a:p>
          <a:p>
            <a:pPr marL="0" indent="0">
              <a:buNone/>
            </a:pPr>
            <a:r>
              <a:rPr lang="en-US" sz="1800" b="1" dirty="0"/>
              <a:t>Identified, two bottlenecks, and differences in performance in cases that deviated from the prescribed clinical pathway. Were able to suggest optimization points in the sepsis clinical pathway.</a:t>
            </a:r>
            <a:endParaRPr lang="en-GB" sz="1800" b="1" dirty="0"/>
          </a:p>
        </p:txBody>
      </p:sp>
    </p:spTree>
    <p:extLst>
      <p:ext uri="{BB962C8B-B14F-4D97-AF65-F5344CB8AC3E}">
        <p14:creationId xmlns:p14="http://schemas.microsoft.com/office/powerpoint/2010/main" val="81461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077DCE5-A97C-6C37-1838-D6FC8181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75" y="1881054"/>
            <a:ext cx="7247378" cy="26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52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4DFA2-FB67-F26D-67AF-744058C20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EMAS Progress/Targets</a:t>
            </a:r>
          </a:p>
        </p:txBody>
      </p:sp>
      <p:pic>
        <p:nvPicPr>
          <p:cNvPr id="4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5D56EA18-C42A-1BD8-2698-F017378D8B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5" y="1821388"/>
            <a:ext cx="6401928" cy="348716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DDD35A-7091-9DF9-22FB-71297BF4E054}"/>
              </a:ext>
            </a:extLst>
          </p:cNvPr>
          <p:cNvSpPr txBox="1"/>
          <p:nvPr/>
        </p:nvSpPr>
        <p:spPr>
          <a:xfrm>
            <a:off x="7428500" y="2112579"/>
            <a:ext cx="4763499" cy="4816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Focus</a:t>
            </a:r>
          </a:p>
          <a:p>
            <a:pPr marL="0" marR="0" lvl="0" indent="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Discovery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Category 2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Subcategory, cardiovascular, respiratory etc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Highest Qualification on scene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on Scene and Hospital Handover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Conformance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 for changes in process path based on time, incident, qualification etc</a:t>
            </a:r>
          </a:p>
          <a:p>
            <a:pPr marL="262890" marR="0" lvl="0" indent="-262890" algn="l" defTabSz="841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blue sign with a truck and a baby&#10;&#10;Description automatically generated">
            <a:extLst>
              <a:ext uri="{FF2B5EF4-FFF2-40B4-BE49-F238E27FC236}">
                <a16:creationId xmlns:a16="http://schemas.microsoft.com/office/drawing/2014/main" id="{8EE2C60C-1EC6-9E20-E6EC-7FDC3BC2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35" y="5354642"/>
            <a:ext cx="6281251" cy="1158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CD837D-693B-B77D-D406-4A2B9D943327}"/>
              </a:ext>
            </a:extLst>
          </p:cNvPr>
          <p:cNvSpPr txBox="1"/>
          <p:nvPr/>
        </p:nvSpPr>
        <p:spPr>
          <a:xfrm>
            <a:off x="637535" y="6476192"/>
            <a:ext cx="6401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Job Cyle from Public Services Committee (2023), ‘Emergency healthcare: a national emergency.’, https://committees.</a:t>
            </a:r>
            <a:br>
              <a:rPr lang="en-US" sz="10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000" b="0" i="0" dirty="0">
                <a:solidFill>
                  <a:schemeClr val="bg1">
                    <a:lumMod val="50000"/>
                  </a:schemeClr>
                </a:solidFill>
                <a:effectLst/>
              </a:rPr>
              <a:t>parliament.uk/publications/33569/documents/187215/default/[Accessed 25 September 2023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538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7B7D-48DD-59E1-7C60-983D9B9C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Process Discovery with EMAS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1E06-FA03-7A55-AD77-04652642F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Category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Business Rules Applied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 by Outcome, Clinical Category, Highest Qualification on Scene etc.</a:t>
            </a:r>
          </a:p>
        </p:txBody>
      </p:sp>
    </p:spTree>
    <p:extLst>
      <p:ext uri="{BB962C8B-B14F-4D97-AF65-F5344CB8AC3E}">
        <p14:creationId xmlns:p14="http://schemas.microsoft.com/office/powerpoint/2010/main" val="192754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All Category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55550-C120-41A4-2A72-4DAF880A2FC4}"/>
              </a:ext>
            </a:extLst>
          </p:cNvPr>
          <p:cNvSpPr txBox="1"/>
          <p:nvPr/>
        </p:nvSpPr>
        <p:spPr>
          <a:xfrm>
            <a:off x="1245996" y="1838848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Trace Variant for Category 2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1DBB84-A559-3563-5558-3D713ED4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5394"/>
            <a:ext cx="12192000" cy="407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5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Business Rules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ABBC6-B9B8-C96D-995D-56AE97F97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821"/>
            <a:ext cx="10515600" cy="4252142"/>
          </a:xfrm>
        </p:spPr>
        <p:txBody>
          <a:bodyPr/>
          <a:lstStyle/>
          <a:p>
            <a:r>
              <a:rPr lang="en-GB" dirty="0"/>
              <a:t>Some timestamps are not automatically recorded, allowing some human error in recording.</a:t>
            </a:r>
          </a:p>
          <a:p>
            <a:endParaRPr lang="en-GB" dirty="0"/>
          </a:p>
          <a:p>
            <a:r>
              <a:rPr lang="en-GB" dirty="0"/>
              <a:t>We constructed business rules with our clinical experts to ensure that we focus on cases where key events are recorded in the expected chronological order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82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Business Rules – Remove Cases with Missingness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ABBC6-B9B8-C96D-995D-56AE97F97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821"/>
            <a:ext cx="10515600" cy="4252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900" dirty="0"/>
              <a:t>Filtered to Only Including </a:t>
            </a:r>
            <a:r>
              <a:rPr lang="en-GB" sz="2900" b="0" i="0" dirty="0">
                <a:effectLst/>
              </a:rPr>
              <a:t>Category 2 we originally had 152,525 patients:</a:t>
            </a:r>
          </a:p>
          <a:p>
            <a:pPr marL="0" indent="0">
              <a:buNone/>
            </a:pPr>
            <a:endParaRPr lang="en-GB" sz="2900" dirty="0"/>
          </a:p>
          <a:p>
            <a:pPr marL="0" indent="0">
              <a:buNone/>
            </a:pPr>
            <a:r>
              <a:rPr lang="en-US" sz="2900" b="0" i="0" dirty="0">
                <a:effectLst/>
              </a:rPr>
              <a:t>Lost 528 Patients to Business Rules</a:t>
            </a:r>
          </a:p>
          <a:p>
            <a:pPr marL="0" indent="0">
              <a:buNone/>
            </a:pPr>
            <a:endParaRPr lang="en-US" sz="2900" b="0" i="0" dirty="0">
              <a:effectLst/>
            </a:endParaRPr>
          </a:p>
          <a:p>
            <a:pPr marL="0" indent="0">
              <a:buNone/>
            </a:pPr>
            <a:r>
              <a:rPr lang="en-US" sz="2900" b="0" i="0" dirty="0">
                <a:effectLst/>
              </a:rPr>
              <a:t>Remaining Patients after removing patients that don’t follow rules 151,997</a:t>
            </a:r>
            <a:endParaRPr lang="en-US" sz="2900" b="0" dirty="0">
              <a:effectLst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3187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Business Rules Applied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8D3BC-F005-5179-1CA2-DE6C289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55" y="1613952"/>
            <a:ext cx="9396820" cy="51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42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1DF46-C3D6-27A1-DA29-657FD066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7EA4-B4E6-359E-C3D2-0E4FF84CE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dirty="0"/>
              <a:t>What is Process Mining?</a:t>
            </a:r>
          </a:p>
          <a:p>
            <a:r>
              <a:rPr lang="en-GB" sz="2000" dirty="0"/>
              <a:t>The PM</a:t>
            </a:r>
            <a:r>
              <a:rPr lang="en-GB" sz="2000" baseline="30000" dirty="0"/>
              <a:t>2 </a:t>
            </a:r>
            <a:r>
              <a:rPr lang="en-GB" sz="2000" dirty="0"/>
              <a:t>framework + </a:t>
            </a:r>
            <a:r>
              <a:rPr lang="en-GB" sz="2000" dirty="0" err="1"/>
              <a:t>Clearpath</a:t>
            </a:r>
            <a:endParaRPr lang="en-GB" sz="2000" dirty="0"/>
          </a:p>
          <a:p>
            <a:r>
              <a:rPr lang="en-GB" sz="2000" dirty="0"/>
              <a:t>Process Mining in Healthcare Literature</a:t>
            </a:r>
          </a:p>
          <a:p>
            <a:r>
              <a:rPr lang="en-GB" sz="2000" dirty="0"/>
              <a:t>Project with East Midlands Ambulance Service</a:t>
            </a:r>
          </a:p>
        </p:txBody>
      </p:sp>
    </p:spTree>
    <p:extLst>
      <p:ext uri="{BB962C8B-B14F-4D97-AF65-F5344CB8AC3E}">
        <p14:creationId xmlns:p14="http://schemas.microsoft.com/office/powerpoint/2010/main" val="4066233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Remove “Optional” Events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75BBA4-E0E2-AA9E-B97D-A34178B0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1" y="1595416"/>
            <a:ext cx="2452584" cy="5141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1DDA26-A70C-435C-F737-B7B1C3746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42" y="1575459"/>
            <a:ext cx="1985673" cy="5231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8C8EE-5BB8-B27E-C122-4DDF9197A414}"/>
              </a:ext>
            </a:extLst>
          </p:cNvPr>
          <p:cNvSpPr txBox="1"/>
          <p:nvPr/>
        </p:nvSpPr>
        <p:spPr>
          <a:xfrm>
            <a:off x="7542521" y="1766895"/>
            <a:ext cx="421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Removed 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BF83EC7B-F6A1-83E0-3625-4F061AC52CDB}"/>
              </a:ext>
            </a:extLst>
          </p:cNvPr>
          <p:cNvGraphicFramePr>
            <a:graphicFrameLocks noGrp="1"/>
          </p:cNvGraphicFramePr>
          <p:nvPr/>
        </p:nvGraphicFramePr>
        <p:xfrm>
          <a:off x="7542521" y="2223972"/>
          <a:ext cx="4582914" cy="4442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901">
                  <a:extLst>
                    <a:ext uri="{9D8B030D-6E8A-4147-A177-3AD203B41FA5}">
                      <a16:colId xmlns:a16="http://schemas.microsoft.com/office/drawing/2014/main" val="1241828003"/>
                    </a:ext>
                  </a:extLst>
                </a:gridCol>
                <a:gridCol w="3093013">
                  <a:extLst>
                    <a:ext uri="{9D8B030D-6E8A-4147-A177-3AD203B41FA5}">
                      <a16:colId xmlns:a16="http://schemas.microsoft.com/office/drawing/2014/main" val="40894829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25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PCR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Creation of Patient Care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4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DW Inserted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Changes and Updates to the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29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DW 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Changes and Updates to the record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876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First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First National Early Warning Score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074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LAST NEWS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Last National Early Warning Score taken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976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GCS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Glasgow Coma 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8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RL Pre 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Pre Alert for the Emergency Department to alert of their soon arrival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246880"/>
                  </a:ext>
                </a:extLst>
              </a:tr>
              <a:tr h="373516">
                <a:tc>
                  <a:txBody>
                    <a:bodyPr/>
                    <a:lstStyle/>
                    <a:p>
                      <a:r>
                        <a:rPr lang="en-GB" sz="1400" dirty="0"/>
                        <a:t>Drug Therapy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Details of Drugs Provided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143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Intravenous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2345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Intravenous Drug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6450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6F717C-9B14-54F0-8EEB-F21E09BBAD4F}"/>
              </a:ext>
            </a:extLst>
          </p:cNvPr>
          <p:cNvSpPr txBox="1"/>
          <p:nvPr/>
        </p:nvSpPr>
        <p:spPr>
          <a:xfrm>
            <a:off x="4539749" y="1766895"/>
            <a:ext cx="30027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Variants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~64% follow Incident_Originated_Mobile_Arrive_Scene_Depart_Scene_Arrive_Dest_Care_Transfer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~35% follow Incident_Originated_Mobile_Arrive_Scene_Depart_Scene</a:t>
            </a:r>
          </a:p>
        </p:txBody>
      </p:sp>
    </p:spTree>
    <p:extLst>
      <p:ext uri="{BB962C8B-B14F-4D97-AF65-F5344CB8AC3E}">
        <p14:creationId xmlns:p14="http://schemas.microsoft.com/office/powerpoint/2010/main" val="340666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Add Outcome As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445A3-E7C5-1DBA-9A41-0486A1B56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459"/>
            <a:ext cx="12192000" cy="563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6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0AFE08-7206-8DB5-1BC4-E4840701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8870" y="1636894"/>
            <a:ext cx="1106660" cy="519088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Filter by Outcome or by Category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E5510-1442-CAF5-D7BF-F4A3FD298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2" y="1636894"/>
            <a:ext cx="1499495" cy="5157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664FF-5E11-BD96-18A7-7656BE756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788" y="1574377"/>
            <a:ext cx="1115695" cy="52308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7D4E4-B4DF-24B8-9332-F80C4955C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464" y="1573884"/>
            <a:ext cx="1121052" cy="5282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7DE94B-566F-8BE1-E905-7E00BDC3C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617" y="1573883"/>
            <a:ext cx="1160846" cy="5283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E9758E-E331-49E3-3340-E910E5374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6597" y="1604107"/>
            <a:ext cx="858795" cy="52841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7DE2E-364F-60FD-C94E-77B0F6A64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8857" y="1624715"/>
            <a:ext cx="1690013" cy="52146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B0A51C-FC61-40B4-3C38-F940D5EEA309}"/>
              </a:ext>
            </a:extLst>
          </p:cNvPr>
          <p:cNvSpPr txBox="1"/>
          <p:nvPr/>
        </p:nvSpPr>
        <p:spPr>
          <a:xfrm>
            <a:off x="10133967" y="1259945"/>
            <a:ext cx="88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Trauma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9C921-2ACE-FC00-D57C-F4CDAEAE94C5}"/>
              </a:ext>
            </a:extLst>
          </p:cNvPr>
          <p:cNvSpPr txBox="1"/>
          <p:nvPr/>
        </p:nvSpPr>
        <p:spPr>
          <a:xfrm>
            <a:off x="8407405" y="1252328"/>
            <a:ext cx="155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Cardiovascular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D5E9E-6026-BC57-6DE1-3A8B3615D623}"/>
              </a:ext>
            </a:extLst>
          </p:cNvPr>
          <p:cNvSpPr txBox="1"/>
          <p:nvPr/>
        </p:nvSpPr>
        <p:spPr>
          <a:xfrm>
            <a:off x="7082486" y="1238100"/>
            <a:ext cx="123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Obs/Gynae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030A85-93C2-4230-2D37-0EBD62B257F8}"/>
              </a:ext>
            </a:extLst>
          </p:cNvPr>
          <p:cNvSpPr txBox="1"/>
          <p:nvPr/>
        </p:nvSpPr>
        <p:spPr>
          <a:xfrm>
            <a:off x="447070" y="995517"/>
            <a:ext cx="1368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Treated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Transported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A0396F-E278-FD46-E147-848083CFD5F5}"/>
              </a:ext>
            </a:extLst>
          </p:cNvPr>
          <p:cNvSpPr txBox="1"/>
          <p:nvPr/>
        </p:nvSpPr>
        <p:spPr>
          <a:xfrm>
            <a:off x="1666622" y="990562"/>
            <a:ext cx="1274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Treated &amp;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Discharged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6D5BC5-C1A3-12DD-11EC-D1A2064E948C}"/>
              </a:ext>
            </a:extLst>
          </p:cNvPr>
          <p:cNvSpPr txBox="1"/>
          <p:nvPr/>
        </p:nvSpPr>
        <p:spPr>
          <a:xfrm>
            <a:off x="3045969" y="990561"/>
            <a:ext cx="1480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Treatment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Required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7A0E6F-9BC0-A52A-DDCF-E87DA5852E21}"/>
              </a:ext>
            </a:extLst>
          </p:cNvPr>
          <p:cNvSpPr txBox="1"/>
          <p:nvPr/>
        </p:nvSpPr>
        <p:spPr>
          <a:xfrm>
            <a:off x="4703565" y="978384"/>
            <a:ext cx="171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Deceased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Transported</a:t>
            </a:r>
          </a:p>
        </p:txBody>
      </p:sp>
    </p:spTree>
    <p:extLst>
      <p:ext uri="{BB962C8B-B14F-4D97-AF65-F5344CB8AC3E}">
        <p14:creationId xmlns:p14="http://schemas.microsoft.com/office/powerpoint/2010/main" val="4235285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7B7D-48DD-59E1-7C60-983D9B9C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Conformance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1E06-FA03-7A55-AD77-04652642F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Expected Trace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Conformance of Raw Data to expected trace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Lowest Fitting Traces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Process Mining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Concept Drift</a:t>
            </a:r>
          </a:p>
          <a:p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811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Conformance of Raw data to an “expected trace”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74CF2-FCFE-872F-65CD-84021CE96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395" y="1575459"/>
            <a:ext cx="4941207" cy="351838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7DA85D3-1B1F-F0B6-2A75-6C0FD9A11CD5}"/>
              </a:ext>
            </a:extLst>
          </p:cNvPr>
          <p:cNvSpPr/>
          <p:nvPr/>
        </p:nvSpPr>
        <p:spPr>
          <a:xfrm rot="5400000">
            <a:off x="5582000" y="5166604"/>
            <a:ext cx="458160" cy="226939"/>
          </a:xfrm>
          <a:prstGeom prst="rightArrow">
            <a:avLst/>
          </a:prstGeom>
          <a:solidFill>
            <a:srgbClr val="9B9B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52C25-1828-3C33-66C5-F218E529E3EE}"/>
              </a:ext>
            </a:extLst>
          </p:cNvPr>
          <p:cNvSpPr txBox="1"/>
          <p:nvPr/>
        </p:nvSpPr>
        <p:spPr>
          <a:xfrm>
            <a:off x="7726583" y="4885030"/>
            <a:ext cx="397374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Percentage of Fitting Traces: 99.48%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Average Trace Fitness: 99.89%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452B2-DD56-C38F-F18A-357C2B4AE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405442" y="5738230"/>
            <a:ext cx="11179833" cy="11187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1D84A7-F445-43FB-5DC0-D46B72B82DE2}"/>
              </a:ext>
            </a:extLst>
          </p:cNvPr>
          <p:cNvSpPr txBox="1"/>
          <p:nvPr/>
        </p:nvSpPr>
        <p:spPr>
          <a:xfrm>
            <a:off x="1291769" y="2047562"/>
            <a:ext cx="2333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Directly Follows Graph of raw data with non-essential events removed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F13BA5-950C-3ECB-4F05-BA752D97F74B}"/>
              </a:ext>
            </a:extLst>
          </p:cNvPr>
          <p:cNvSpPr txBox="1"/>
          <p:nvPr/>
        </p:nvSpPr>
        <p:spPr>
          <a:xfrm>
            <a:off x="264888" y="5047319"/>
            <a:ext cx="4164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Petri Net of Data with business rules applied and non-essential events removed</a:t>
            </a:r>
          </a:p>
        </p:txBody>
      </p:sp>
    </p:spTree>
    <p:extLst>
      <p:ext uri="{BB962C8B-B14F-4D97-AF65-F5344CB8AC3E}">
        <p14:creationId xmlns:p14="http://schemas.microsoft.com/office/powerpoint/2010/main" val="1447953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ea typeface="+mn-ea"/>
                <a:cs typeface="+mn-cs"/>
              </a:rPr>
              <a:t>Poorly Conforming Traces</a:t>
            </a:r>
            <a:endParaRPr lang="en-US" sz="4000" kern="120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F1F02-F734-7A83-5435-5C908EE5C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93" y="2157797"/>
            <a:ext cx="1862263" cy="43513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0875F3-EAD4-8CB1-D3BF-90DE2CD0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" y="2650971"/>
            <a:ext cx="10153651" cy="3547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495B0B-A1DE-913E-5159-58E0180614C0}"/>
              </a:ext>
            </a:extLst>
          </p:cNvPr>
          <p:cNvSpPr txBox="1"/>
          <p:nvPr/>
        </p:nvSpPr>
        <p:spPr>
          <a:xfrm>
            <a:off x="0" y="1721183"/>
            <a:ext cx="332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Poorest Fitting Trace Fitness: 0.65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67C78-B343-8548-385C-5CD8B8BA4C35}"/>
              </a:ext>
            </a:extLst>
          </p:cNvPr>
          <p:cNvSpPr txBox="1"/>
          <p:nvPr/>
        </p:nvSpPr>
        <p:spPr>
          <a:xfrm>
            <a:off x="4804357" y="1740154"/>
            <a:ext cx="289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Traces with a Fitness &lt;=80%</a:t>
            </a:r>
          </a:p>
        </p:txBody>
      </p:sp>
    </p:spTree>
    <p:extLst>
      <p:ext uri="{BB962C8B-B14F-4D97-AF65-F5344CB8AC3E}">
        <p14:creationId xmlns:p14="http://schemas.microsoft.com/office/powerpoint/2010/main" val="3637654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Meeting the Target Time to Arrive on Scene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3F651-52E9-BB5D-59DC-927FA8EC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459"/>
            <a:ext cx="1699366" cy="5197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663C41-1CD1-F090-F3C6-993ABF746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366" y="1574966"/>
            <a:ext cx="1767581" cy="5282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7DAF09-6D7C-A992-3A13-75AF66C3F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049" y="1588988"/>
            <a:ext cx="845910" cy="52048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7D8B2E-1C7F-5776-CD70-B2CF65A46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5035" y="1568098"/>
            <a:ext cx="845910" cy="52048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6C29A-8F0B-1C54-1DDD-8569D808EB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188" y="1588988"/>
            <a:ext cx="1438047" cy="52048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3E814-AE53-C0AF-B9CB-434A9245E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8936" y="1593177"/>
            <a:ext cx="845910" cy="52048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5B37084-E642-B83D-10FA-6EBF2059AA36}"/>
              </a:ext>
            </a:extLst>
          </p:cNvPr>
          <p:cNvSpPr txBox="1"/>
          <p:nvPr/>
        </p:nvSpPr>
        <p:spPr>
          <a:xfrm>
            <a:off x="5207908" y="911413"/>
            <a:ext cx="291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Obs/Gynae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&lt;=18 minutes  &gt;18m minutes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93CDC9-00B3-8CA9-87B6-0C1CF70367DD}"/>
              </a:ext>
            </a:extLst>
          </p:cNvPr>
          <p:cNvSpPr txBox="1"/>
          <p:nvPr/>
        </p:nvSpPr>
        <p:spPr>
          <a:xfrm>
            <a:off x="8304018" y="939115"/>
            <a:ext cx="2915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Cardiovascular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&lt;=18 minutes  &gt;18m minutes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F6EA4D-8A29-4779-4939-DEF434FB9C00}"/>
              </a:ext>
            </a:extLst>
          </p:cNvPr>
          <p:cNvSpPr txBox="1"/>
          <p:nvPr/>
        </p:nvSpPr>
        <p:spPr>
          <a:xfrm>
            <a:off x="1341780" y="1574473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67%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147D98-EF5E-8B7A-940A-A194EA8ED00F}"/>
              </a:ext>
            </a:extLst>
          </p:cNvPr>
          <p:cNvSpPr txBox="1"/>
          <p:nvPr/>
        </p:nvSpPr>
        <p:spPr>
          <a:xfrm>
            <a:off x="3116142" y="1588988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33%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5E024-DC2F-CF5B-2949-70ED56B01227}"/>
              </a:ext>
            </a:extLst>
          </p:cNvPr>
          <p:cNvSpPr txBox="1"/>
          <p:nvPr/>
        </p:nvSpPr>
        <p:spPr>
          <a:xfrm>
            <a:off x="788336" y="974693"/>
            <a:ext cx="2965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cases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&lt;=18 minutes  &gt;18m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EDCA1-4147-B063-BF4D-4CE9B62897D5}"/>
              </a:ext>
            </a:extLst>
          </p:cNvPr>
          <p:cNvSpPr txBox="1"/>
          <p:nvPr/>
        </p:nvSpPr>
        <p:spPr>
          <a:xfrm>
            <a:off x="6202693" y="1604476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C995FE-1A7E-58ED-ADBB-D158B3BA86FD}"/>
              </a:ext>
            </a:extLst>
          </p:cNvPr>
          <p:cNvSpPr txBox="1"/>
          <p:nvPr/>
        </p:nvSpPr>
        <p:spPr>
          <a:xfrm>
            <a:off x="7620261" y="1621024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F201E8-0641-948B-0D8C-156C0AEC6967}"/>
              </a:ext>
            </a:extLst>
          </p:cNvPr>
          <p:cNvSpPr txBox="1"/>
          <p:nvPr/>
        </p:nvSpPr>
        <p:spPr>
          <a:xfrm>
            <a:off x="10762499" y="1632178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610F1D-9C58-F06B-4B03-603B7632047D}"/>
              </a:ext>
            </a:extLst>
          </p:cNvPr>
          <p:cNvSpPr txBox="1"/>
          <p:nvPr/>
        </p:nvSpPr>
        <p:spPr>
          <a:xfrm>
            <a:off x="9283538" y="1632178"/>
            <a:ext cx="65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68%</a:t>
            </a:r>
          </a:p>
        </p:txBody>
      </p:sp>
    </p:spTree>
    <p:extLst>
      <p:ext uri="{BB962C8B-B14F-4D97-AF65-F5344CB8AC3E}">
        <p14:creationId xmlns:p14="http://schemas.microsoft.com/office/powerpoint/2010/main" val="284849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Process Mining Algorithms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D1CF5-3E37-AA6C-0BEE-36733B5F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08" y="2014969"/>
            <a:ext cx="4337891" cy="23812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C74FB-BCF8-19BC-E7C5-D8E111FB5174}"/>
              </a:ext>
            </a:extLst>
          </p:cNvPr>
          <p:cNvSpPr txBox="1"/>
          <p:nvPr/>
        </p:nvSpPr>
        <p:spPr>
          <a:xfrm>
            <a:off x="979055" y="1982547"/>
            <a:ext cx="48193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Variety of Process Mining algorithms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Alpha,  Heuristic, Inductive, Fuzzy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creates a process model in a slightly different way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of them focus on optimising specific metrics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key advantage is easily showing concurrency</a:t>
            </a:r>
          </a:p>
        </p:txBody>
      </p:sp>
      <p:pic>
        <p:nvPicPr>
          <p:cNvPr id="17" name="Picture 1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CC042242-BBDF-B74C-86E7-823075AB4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2" y="4137092"/>
            <a:ext cx="6967280" cy="25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870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Process Model Metrics</a:t>
            </a:r>
          </a:p>
        </p:txBody>
      </p:sp>
      <p:pic>
        <p:nvPicPr>
          <p:cNvPr id="1026" name="Picture 2" descr="정확한 프로세스 모델을 측정하는 기준은? - PuzzleData">
            <a:extLst>
              <a:ext uri="{FF2B5EF4-FFF2-40B4-BE49-F238E27FC236}">
                <a16:creationId xmlns:a16="http://schemas.microsoft.com/office/drawing/2014/main" id="{75761022-B2DF-0765-C2D3-767E18AE4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03" y="2092657"/>
            <a:ext cx="80867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0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Examples with EMAS</a:t>
            </a:r>
          </a:p>
        </p:txBody>
      </p:sp>
      <p:pic>
        <p:nvPicPr>
          <p:cNvPr id="5" name="Picture 4" descr="A black and white image of small squares&#10;&#10;Description automatically generated">
            <a:extLst>
              <a:ext uri="{FF2B5EF4-FFF2-40B4-BE49-F238E27FC236}">
                <a16:creationId xmlns:a16="http://schemas.microsoft.com/office/drawing/2014/main" id="{561A8A53-C6D7-F8C8-29BA-94423790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2037849"/>
            <a:ext cx="9824424" cy="1493592"/>
          </a:xfrm>
          <a:prstGeom prst="rect">
            <a:avLst/>
          </a:prstGeom>
        </p:spPr>
      </p:pic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A312917-6155-CC7E-CFFA-57A68C0C8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74" y="3767243"/>
            <a:ext cx="8054769" cy="3003149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F334500-68D2-5817-DA63-FA102DADC23F}"/>
              </a:ext>
            </a:extLst>
          </p:cNvPr>
          <p:cNvGraphicFramePr>
            <a:graphicFrameLocks noGrp="1"/>
          </p:cNvGraphicFramePr>
          <p:nvPr/>
        </p:nvGraphicFramePr>
        <p:xfrm>
          <a:off x="5451868" y="5657872"/>
          <a:ext cx="664927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745">
                  <a:extLst>
                    <a:ext uri="{9D8B030D-6E8A-4147-A177-3AD203B41FA5}">
                      <a16:colId xmlns:a16="http://schemas.microsoft.com/office/drawing/2014/main" val="2575990831"/>
                    </a:ext>
                  </a:extLst>
                </a:gridCol>
                <a:gridCol w="892493">
                  <a:extLst>
                    <a:ext uri="{9D8B030D-6E8A-4147-A177-3AD203B41FA5}">
                      <a16:colId xmlns:a16="http://schemas.microsoft.com/office/drawing/2014/main" val="3947163555"/>
                    </a:ext>
                  </a:extLst>
                </a:gridCol>
                <a:gridCol w="1091565">
                  <a:extLst>
                    <a:ext uri="{9D8B030D-6E8A-4147-A177-3AD203B41FA5}">
                      <a16:colId xmlns:a16="http://schemas.microsoft.com/office/drawing/2014/main" val="3818646400"/>
                    </a:ext>
                  </a:extLst>
                </a:gridCol>
                <a:gridCol w="1612456">
                  <a:extLst>
                    <a:ext uri="{9D8B030D-6E8A-4147-A177-3AD203B41FA5}">
                      <a16:colId xmlns:a16="http://schemas.microsoft.com/office/drawing/2014/main" val="4013954851"/>
                    </a:ext>
                  </a:extLst>
                </a:gridCol>
                <a:gridCol w="1156018">
                  <a:extLst>
                    <a:ext uri="{9D8B030D-6E8A-4147-A177-3AD203B41FA5}">
                      <a16:colId xmlns:a16="http://schemas.microsoft.com/office/drawing/2014/main" val="2668403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Mining 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Fitness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Generalisation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Simplicity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12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Heuristic 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54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Inductive Miner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486976"/>
                  </a:ext>
                </a:extLst>
              </a:tr>
            </a:tbl>
          </a:graphicData>
        </a:graphic>
      </p:graphicFrame>
      <p:pic>
        <p:nvPicPr>
          <p:cNvPr id="9218" name="Picture 2" descr="Process Mining - ML Wiki">
            <a:extLst>
              <a:ext uri="{FF2B5EF4-FFF2-40B4-BE49-F238E27FC236}">
                <a16:creationId xmlns:a16="http://schemas.microsoft.com/office/drawing/2014/main" id="{490F069E-2DAD-E62B-F12D-52B631C60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501" y="3755445"/>
            <a:ext cx="2943225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3AB197-40FF-B7A7-464B-D6EAA1FEF78B}"/>
              </a:ext>
            </a:extLst>
          </p:cNvPr>
          <p:cNvSpPr txBox="1"/>
          <p:nvPr/>
        </p:nvSpPr>
        <p:spPr>
          <a:xfrm>
            <a:off x="660400" y="1687997"/>
            <a:ext cx="1634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Heuristic Miner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9798F8-C3B0-7BF2-00D1-25B0239BB94A}"/>
              </a:ext>
            </a:extLst>
          </p:cNvPr>
          <p:cNvSpPr txBox="1"/>
          <p:nvPr/>
        </p:nvSpPr>
        <p:spPr>
          <a:xfrm>
            <a:off x="1905000" y="3531441"/>
            <a:ext cx="16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Inductive Miner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7D3D2B-8C70-0E53-922D-59CD9DF5DB72}"/>
              </a:ext>
            </a:extLst>
          </p:cNvPr>
          <p:cNvSpPr txBox="1"/>
          <p:nvPr/>
        </p:nvSpPr>
        <p:spPr>
          <a:xfrm>
            <a:off x="9836186" y="3390579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Flower Model</a:t>
            </a:r>
          </a:p>
        </p:txBody>
      </p:sp>
    </p:spTree>
    <p:extLst>
      <p:ext uri="{BB962C8B-B14F-4D97-AF65-F5344CB8AC3E}">
        <p14:creationId xmlns:p14="http://schemas.microsoft.com/office/powerpoint/2010/main" val="70716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E27B-9E8D-1F20-62E6-9454AD2C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Process Mining?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72815F-0E84-C588-A157-26F875BB6FA7}"/>
              </a:ext>
            </a:extLst>
          </p:cNvPr>
          <p:cNvGrpSpPr/>
          <p:nvPr/>
        </p:nvGrpSpPr>
        <p:grpSpPr>
          <a:xfrm>
            <a:off x="0" y="4253262"/>
            <a:ext cx="4123234" cy="2604738"/>
            <a:chOff x="6087567" y="1298369"/>
            <a:chExt cx="4123234" cy="2604738"/>
          </a:xfrm>
        </p:grpSpPr>
        <p:pic>
          <p:nvPicPr>
            <p:cNvPr id="11" name="Picture 10" descr="A graph showing a curve&#10;&#10;Description automatically generated">
              <a:extLst>
                <a:ext uri="{FF2B5EF4-FFF2-40B4-BE49-F238E27FC236}">
                  <a16:creationId xmlns:a16="http://schemas.microsoft.com/office/drawing/2014/main" id="{F5034049-DD43-9C87-CE2A-6FC96E251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753" y="1480471"/>
              <a:ext cx="3629173" cy="205330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B37DFD0-6E4A-9F74-C0E7-5C4AAD6107E4}"/>
                </a:ext>
              </a:extLst>
            </p:cNvPr>
            <p:cNvCxnSpPr/>
            <p:nvPr/>
          </p:nvCxnSpPr>
          <p:spPr>
            <a:xfrm flipV="1">
              <a:off x="6438753" y="1298369"/>
              <a:ext cx="0" cy="223540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ACC1EF-8950-DCE5-0072-FDEB56B981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8753" y="3533775"/>
              <a:ext cx="377204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98142D-2362-9454-86CF-8F67AAAFF190}"/>
                </a:ext>
              </a:extLst>
            </p:cNvPr>
            <p:cNvSpPr txBox="1"/>
            <p:nvPr/>
          </p:nvSpPr>
          <p:spPr>
            <a:xfrm rot="16200000">
              <a:off x="5802969" y="2231405"/>
              <a:ext cx="9385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Patients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A52387-2BE1-307C-C529-EB84D09DAA42}"/>
                </a:ext>
              </a:extLst>
            </p:cNvPr>
            <p:cNvSpPr txBox="1"/>
            <p:nvPr/>
          </p:nvSpPr>
          <p:spPr>
            <a:xfrm>
              <a:off x="7107745" y="3533775"/>
              <a:ext cx="2434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Time Since Start of Case</a:t>
              </a:r>
            </a:p>
          </p:txBody>
        </p:sp>
      </p:grp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1670424E-0F31-45AC-BE75-6AB52A73F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88" y="5499509"/>
            <a:ext cx="7928612" cy="1378889"/>
          </a:xfrm>
          <a:prstGeom prst="rect">
            <a:avLst/>
          </a:prstGeom>
        </p:spPr>
      </p:pic>
      <p:pic>
        <p:nvPicPr>
          <p:cNvPr id="5" name="Content Placeholder 4" descr="A diagram of a complex flowchart&#10;&#10;Description automatically generated">
            <a:extLst>
              <a:ext uri="{FF2B5EF4-FFF2-40B4-BE49-F238E27FC236}">
                <a16:creationId xmlns:a16="http://schemas.microsoft.com/office/drawing/2014/main" id="{CEBE9FB2-F190-D583-E1B4-9771702C1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75" y="986142"/>
            <a:ext cx="5342323" cy="3267119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0BE63E4-D69A-A939-14AF-0A7C2ACD81A8}"/>
              </a:ext>
            </a:extLst>
          </p:cNvPr>
          <p:cNvSpPr txBox="1"/>
          <p:nvPr/>
        </p:nvSpPr>
        <p:spPr>
          <a:xfrm>
            <a:off x="3655849" y="4066033"/>
            <a:ext cx="4873226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tool to visualise and analyse business processes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0C123D-4785-6B74-B1E9-59E99D0DBAEC}"/>
              </a:ext>
            </a:extLst>
          </p:cNvPr>
          <p:cNvGrpSpPr/>
          <p:nvPr/>
        </p:nvGrpSpPr>
        <p:grpSpPr>
          <a:xfrm>
            <a:off x="351186" y="1460910"/>
            <a:ext cx="5856574" cy="2540859"/>
            <a:chOff x="351186" y="1460910"/>
            <a:chExt cx="5856574" cy="2540859"/>
          </a:xfrm>
        </p:grpSpPr>
        <p:pic>
          <p:nvPicPr>
            <p:cNvPr id="21" name="Content Placeholder 4" descr="A picture containing text, screenshot, font, number&#10;&#10;Description automatically generated">
              <a:extLst>
                <a:ext uri="{FF2B5EF4-FFF2-40B4-BE49-F238E27FC236}">
                  <a16:creationId xmlns:a16="http://schemas.microsoft.com/office/drawing/2014/main" id="{59281721-88DF-B509-545C-B6274CD1B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32" y="1506417"/>
              <a:ext cx="5342323" cy="249535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33537C-1974-946E-A819-0BE7FFB0C14E}"/>
                </a:ext>
              </a:extLst>
            </p:cNvPr>
            <p:cNvSpPr txBox="1"/>
            <p:nvPr/>
          </p:nvSpPr>
          <p:spPr>
            <a:xfrm>
              <a:off x="351186" y="1460910"/>
              <a:ext cx="585657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Patient         Activity         Resource	       Timestamp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9164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Concept Drift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0634342-DD96-1291-5907-F1C95BBB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729" y="2081511"/>
            <a:ext cx="5504699" cy="4553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978FB0-C547-FE21-BE70-3DA671123AB3}"/>
              </a:ext>
            </a:extLst>
          </p:cNvPr>
          <p:cNvSpPr txBox="1"/>
          <p:nvPr/>
        </p:nvSpPr>
        <p:spPr>
          <a:xfrm>
            <a:off x="742950" y="2276475"/>
            <a:ext cx="3467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</a:t>
            </a: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years' worth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Modelled with Heuristic miner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Infrequent Sequences are not featured resulting in lower fitness when they occur</a:t>
            </a:r>
          </a:p>
        </p:txBody>
      </p:sp>
    </p:spTree>
    <p:extLst>
      <p:ext uri="{BB962C8B-B14F-4D97-AF65-F5344CB8AC3E}">
        <p14:creationId xmlns:p14="http://schemas.microsoft.com/office/powerpoint/2010/main" val="3582687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7B7D-48DD-59E1-7C60-983D9B9C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Enhancements -Machine Learning Application and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1E06-FA03-7A55-AD77-04652642F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Predicting Outcome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Filter by Clinical Category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Boxplots for events and Attributes of interest.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Predicting time of Job Cycle</a:t>
            </a:r>
          </a:p>
        </p:txBody>
      </p:sp>
    </p:spTree>
    <p:extLst>
      <p:ext uri="{BB962C8B-B14F-4D97-AF65-F5344CB8AC3E}">
        <p14:creationId xmlns:p14="http://schemas.microsoft.com/office/powerpoint/2010/main" val="3568050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ea typeface="+mn-ea"/>
                <a:cs typeface="+mn-cs"/>
              </a:rPr>
              <a:t>Predicting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FDFC8-71AC-5373-E64D-F3C578FB5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5459"/>
            <a:ext cx="12192000" cy="5282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4F9915-E18F-D1E3-F46A-0E44BD5A4481}"/>
              </a:ext>
            </a:extLst>
          </p:cNvPr>
          <p:cNvSpPr txBox="1"/>
          <p:nvPr/>
        </p:nvSpPr>
        <p:spPr>
          <a:xfrm>
            <a:off x="342897" y="2082800"/>
            <a:ext cx="33655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wish to predict outcome of a patient at a meaningful point in time ahead of when the outcome might already be expected.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 from Arrive On Scene First NEWS etc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 use features available up to this final Event.</a:t>
            </a:r>
          </a:p>
        </p:txBody>
      </p:sp>
    </p:spTree>
    <p:extLst>
      <p:ext uri="{BB962C8B-B14F-4D97-AF65-F5344CB8AC3E}">
        <p14:creationId xmlns:p14="http://schemas.microsoft.com/office/powerpoint/2010/main" val="3065745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Modelling - Decision Tree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A215F0-7AB2-0F60-AF66-632624868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6207"/>
            <a:ext cx="10515600" cy="380179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BEA94E-7722-2C62-76CD-125DEBF601F1}"/>
              </a:ext>
            </a:extLst>
          </p:cNvPr>
          <p:cNvSpPr txBox="1"/>
          <p:nvPr/>
        </p:nvSpPr>
        <p:spPr>
          <a:xfrm>
            <a:off x="152400" y="1721170"/>
            <a:ext cx="11887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Random Forest, Decision Tree and Logistic Regression applied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 imbalance with Treated and Transported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 sampled and grouped other classes into an umbrella class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Still overfits to predicting Treated and Transported which accuracy scores reflecting the ratio of Treated and Transported in the test 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7D7C1-4307-70DA-7039-19A18FDBA0DD}"/>
              </a:ext>
            </a:extLst>
          </p:cNvPr>
          <p:cNvSpPr txBox="1"/>
          <p:nvPr/>
        </p:nvSpPr>
        <p:spPr>
          <a:xfrm>
            <a:off x="3035300" y="3110468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 Decision Tree</a:t>
            </a:r>
          </a:p>
        </p:txBody>
      </p:sp>
    </p:spTree>
    <p:extLst>
      <p:ext uri="{BB962C8B-B14F-4D97-AF65-F5344CB8AC3E}">
        <p14:creationId xmlns:p14="http://schemas.microsoft.com/office/powerpoint/2010/main" val="382565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Feature Importance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822FF5B-399B-BB48-B838-A7AF80050B70}"/>
              </a:ext>
            </a:extLst>
          </p:cNvPr>
          <p:cNvGraphicFramePr>
            <a:graphicFrameLocks noGrp="1"/>
          </p:cNvGraphicFramePr>
          <p:nvPr/>
        </p:nvGraphicFramePr>
        <p:xfrm>
          <a:off x="704848" y="1584354"/>
          <a:ext cx="10842110" cy="511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0078">
                  <a:extLst>
                    <a:ext uri="{9D8B030D-6E8A-4147-A177-3AD203B41FA5}">
                      <a16:colId xmlns:a16="http://schemas.microsoft.com/office/drawing/2014/main" val="1258654624"/>
                    </a:ext>
                  </a:extLst>
                </a:gridCol>
                <a:gridCol w="1902348">
                  <a:extLst>
                    <a:ext uri="{9D8B030D-6E8A-4147-A177-3AD203B41FA5}">
                      <a16:colId xmlns:a16="http://schemas.microsoft.com/office/drawing/2014/main" val="2198074285"/>
                    </a:ext>
                  </a:extLst>
                </a:gridCol>
                <a:gridCol w="4000008">
                  <a:extLst>
                    <a:ext uri="{9D8B030D-6E8A-4147-A177-3AD203B41FA5}">
                      <a16:colId xmlns:a16="http://schemas.microsoft.com/office/drawing/2014/main" val="2266103604"/>
                    </a:ext>
                  </a:extLst>
                </a:gridCol>
                <a:gridCol w="1709676">
                  <a:extLst>
                    <a:ext uri="{9D8B030D-6E8A-4147-A177-3AD203B41FA5}">
                      <a16:colId xmlns:a16="http://schemas.microsoft.com/office/drawing/2014/main" val="2835586011"/>
                    </a:ext>
                  </a:extLst>
                </a:gridCol>
              </a:tblGrid>
              <a:tr h="34094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effectLst/>
                        </a:rPr>
                        <a:t>Decision Tree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100" dirty="0">
                        <a:effectLst/>
                      </a:endParaRPr>
                    </a:p>
                  </a:txBody>
                  <a:tcPr marL="31305" marR="31305" marT="15652" marB="15652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effectLst/>
                        </a:rPr>
                        <a:t>Random Forest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091197527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31305" marR="31305" marT="15652" marB="15652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Importance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Importance</a:t>
                      </a:r>
                    </a:p>
                  </a:txBody>
                  <a:tcPr marL="50800" marR="50800" marT="25400" marB="254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469101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NEWS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0.211397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NEWS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0.290323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90059616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Age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0.152235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Category@(Cardiovascular)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0.121883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500705727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hour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0.090149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Age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0.107600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42099346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Category@(Cardiovascular)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0.081912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hour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0.058150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220870421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Category@(Neurological)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0.081590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Category@(Trauma)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0.048782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824033135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Geographical Barriers Sub-domain Decile ...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0.063383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Category@(Medical)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0.048573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568166443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Category@(Medical)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0.051616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Category@(Neurological)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0.042213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145082971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Health Deprivation and Disability Decile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0.047270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Geographical Barriers Sub-domain Decile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0.040932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147844024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Index of Multiple Deprivation (IMD) Decile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0.044883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Health Deprivation and Disability Decile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0.038586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44484627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Category@(Trauma)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0.037598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Index of Multiple Deprivation (IMD) Deci...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0.037952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4217748221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Category@(Respiratory)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0.012627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Clinical Category@(Respiratory)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0.022134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691134815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Gender@Male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0.010841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Clinical Category@(Mental Health)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0.020244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622308636"/>
                  </a:ext>
                </a:extLst>
              </a:tr>
              <a:tr h="340944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Highest Qual On Scene@Paramedic</a:t>
                      </a:r>
                    </a:p>
                  </a:txBody>
                  <a:tcPr marL="31305" marR="31305" marT="15652" marB="15652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0.010377</a:t>
                      </a:r>
                    </a:p>
                  </a:txBody>
                  <a:tcPr marL="31305" marR="31305" marT="15652" marB="15652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Gender@Female</a:t>
                      </a:r>
                    </a:p>
                  </a:txBody>
                  <a:tcPr marL="50800" marR="50800" marT="25400" marB="254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0.009345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444981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910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Analysis – Originated to Arrive on Scene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D2244E-F548-361F-4200-CCE09EF17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34" y="1575459"/>
            <a:ext cx="3890010" cy="296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6100BBF-1B13-4649-A364-C692DF87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1068"/>
            <a:ext cx="12192000" cy="23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553CFB-15C4-AFC4-DD3D-34A711EE2E85}"/>
              </a:ext>
            </a:extLst>
          </p:cNvPr>
          <p:cNvGraphicFramePr>
            <a:graphicFrameLocks noGrp="1"/>
          </p:cNvGraphicFramePr>
          <p:nvPr/>
        </p:nvGraphicFramePr>
        <p:xfrm>
          <a:off x="6783572" y="1652211"/>
          <a:ext cx="5235294" cy="2774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647">
                  <a:extLst>
                    <a:ext uri="{9D8B030D-6E8A-4147-A177-3AD203B41FA5}">
                      <a16:colId xmlns:a16="http://schemas.microsoft.com/office/drawing/2014/main" val="811416757"/>
                    </a:ext>
                  </a:extLst>
                </a:gridCol>
                <a:gridCol w="2617647">
                  <a:extLst>
                    <a:ext uri="{9D8B030D-6E8A-4147-A177-3AD203B41FA5}">
                      <a16:colId xmlns:a16="http://schemas.microsoft.com/office/drawing/2014/main" val="4290266341"/>
                    </a:ext>
                  </a:extLst>
                </a:gridCol>
              </a:tblGrid>
              <a:tr h="386103">
                <a:tc>
                  <a:txBody>
                    <a:bodyPr/>
                    <a:lstStyle/>
                    <a:p>
                      <a:pPr font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Geographical Barriers Sub-domain Decile (where 1 is most deprived 10% of LSOAs)</a:t>
                      </a: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Mean effect on mean time between Originated and Arrive_Scene (minutes)</a:t>
                      </a: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324708423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5.023854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2138707291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2.0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2.192652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1874873995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4.0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0.193038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3109269517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5.0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-0.075468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2351703133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3.0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-0.166668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7732547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6.0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-0.741765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24040501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7.0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-0.810292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11760979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8.0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-1.267654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18988322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9.0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-2.203978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1009069766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inherit"/>
                        </a:rPr>
                        <a:t>10.0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-2.50260</a:t>
                      </a:r>
                      <a:endParaRPr lang="en-GB" sz="1100" dirty="0">
                        <a:effectLst/>
                      </a:endParaRPr>
                    </a:p>
                  </a:txBody>
                  <a:tcPr marL="32721" marR="32721" marT="16360" marB="16360" anchor="ctr"/>
                </a:tc>
                <a:extLst>
                  <a:ext uri="{0D108BD9-81ED-4DB2-BD59-A6C34878D82A}">
                    <a16:rowId xmlns:a16="http://schemas.microsoft.com/office/drawing/2014/main" val="2218211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14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Analysis – Ambulance Arrive on Scene to Ambulance Depart Scene (Time on Scene)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553CFB-15C4-AFC4-DD3D-34A711EE2E85}"/>
              </a:ext>
            </a:extLst>
          </p:cNvPr>
          <p:cNvGraphicFramePr>
            <a:graphicFrameLocks noGrp="1"/>
          </p:cNvGraphicFramePr>
          <p:nvPr/>
        </p:nvGraphicFramePr>
        <p:xfrm>
          <a:off x="6495626" y="1660109"/>
          <a:ext cx="5601354" cy="3969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935">
                  <a:extLst>
                    <a:ext uri="{9D8B030D-6E8A-4147-A177-3AD203B41FA5}">
                      <a16:colId xmlns:a16="http://schemas.microsoft.com/office/drawing/2014/main" val="811416757"/>
                    </a:ext>
                  </a:extLst>
                </a:gridCol>
                <a:gridCol w="2598419">
                  <a:extLst>
                    <a:ext uri="{9D8B030D-6E8A-4147-A177-3AD203B41FA5}">
                      <a16:colId xmlns:a16="http://schemas.microsoft.com/office/drawing/2014/main" val="4290266341"/>
                    </a:ext>
                  </a:extLst>
                </a:gridCol>
              </a:tblGrid>
              <a:tr h="386103">
                <a:tc>
                  <a:txBody>
                    <a:bodyPr/>
                    <a:lstStyle/>
                    <a:p>
                      <a:pPr fontAlgn="ctr"/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Highest Qualification on Scene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 effect on mean time between Arrive_Scene and Depart_Scene (minutes)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24708423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UCA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97.898471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8707291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Specialist Practitioner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14.543051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74873995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CFR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13.455614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109269517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ECP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13.385187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51703133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 Healthcare Professional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12.691063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7732547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Paramedic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1.229887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4040501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Other: Patient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0.021548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1760979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Technician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-3.018392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988322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Found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-3.385350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009069766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ECA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-4.630408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218211281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Student Paramedic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-4.964899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698344160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Unknown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-6.251133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279005352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Nurse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-8.452377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070139643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Doctor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-10.980780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45193060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Other: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-13.479307</a:t>
                      </a:r>
                      <a:endParaRPr lang="en-GB" sz="1100" dirty="0">
                        <a:effectLst/>
                        <a:latin typeface="+mn-lt"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702893565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4C6092F1-9375-A022-7C63-76D41A92D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660109"/>
            <a:ext cx="3790285" cy="288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13F0CFB-E555-8F20-71D7-A66C2E818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2679"/>
            <a:ext cx="12192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182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 fontScale="90000"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Analysis – </a:t>
            </a:r>
            <a:r>
              <a:rPr lang="en-US" sz="4000" dirty="0">
                <a:solidFill>
                  <a:schemeClr val="bg1"/>
                </a:solidFill>
              </a:rPr>
              <a:t>Call Originated to Care Transfer (Job Cycle)</a:t>
            </a:r>
            <a:endParaRPr lang="en-GB" sz="4000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9553CFB-15C4-AFC4-DD3D-34A711EE2E85}"/>
              </a:ext>
            </a:extLst>
          </p:cNvPr>
          <p:cNvGraphicFramePr>
            <a:graphicFrameLocks noGrp="1"/>
          </p:cNvGraphicFramePr>
          <p:nvPr/>
        </p:nvGraphicFramePr>
        <p:xfrm>
          <a:off x="4572607" y="1638135"/>
          <a:ext cx="7518403" cy="2774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4289">
                  <a:extLst>
                    <a:ext uri="{9D8B030D-6E8A-4147-A177-3AD203B41FA5}">
                      <a16:colId xmlns:a16="http://schemas.microsoft.com/office/drawing/2014/main" val="811416757"/>
                    </a:ext>
                  </a:extLst>
                </a:gridCol>
                <a:gridCol w="2884114">
                  <a:extLst>
                    <a:ext uri="{9D8B030D-6E8A-4147-A177-3AD203B41FA5}">
                      <a16:colId xmlns:a16="http://schemas.microsoft.com/office/drawing/2014/main" val="4290266341"/>
                    </a:ext>
                  </a:extLst>
                </a:gridCol>
              </a:tblGrid>
              <a:tr h="386103">
                <a:tc>
                  <a:txBody>
                    <a:bodyPr/>
                    <a:lstStyle/>
                    <a:p>
                      <a:pPr font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Index of Multiple Deprivation (IMD) Decile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Mean effect on mean time between Originated and Care_Transfer (minutes)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24708423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10.0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8.622368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138707291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8.0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8.544051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74873995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9.0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8.306302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3109269517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6.0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7.087109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351703133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7.0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6.073256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7732547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5.0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1.558553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4040501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4.0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-0.039919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176097969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3.0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-5.421739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89883224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2.0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-10.883210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1009069766"/>
                  </a:ext>
                </a:extLst>
              </a:tr>
              <a:tr h="23886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000000"/>
                          </a:solidFill>
                          <a:effectLst/>
                        </a:rPr>
                        <a:t>-11.588523</a:t>
                      </a:r>
                      <a:endParaRPr lang="en-GB" sz="11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val="2218211281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892370F3-5129-6E8F-1EB8-D56919B6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9" y="1650923"/>
            <a:ext cx="3632226" cy="276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5BBF61F-EA0F-C626-9BB1-9328BC667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" y="4435312"/>
            <a:ext cx="121920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567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7B7D-48DD-59E1-7C60-983D9B9C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Project Outputs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DD1E06-FA03-7A55-AD77-04652642F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EMAS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Process Mining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Concept Drift</a:t>
            </a:r>
          </a:p>
        </p:txBody>
      </p:sp>
    </p:spTree>
    <p:extLst>
      <p:ext uri="{BB962C8B-B14F-4D97-AF65-F5344CB8AC3E}">
        <p14:creationId xmlns:p14="http://schemas.microsoft.com/office/powerpoint/2010/main" val="1798820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EMAS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30589-B52B-8B06-538E-F4CBDAC77B09}"/>
              </a:ext>
            </a:extLst>
          </p:cNvPr>
          <p:cNvSpPr txBox="1"/>
          <p:nvPr/>
        </p:nvSpPr>
        <p:spPr>
          <a:xfrm>
            <a:off x="628650" y="2146300"/>
            <a:ext cx="109347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Observed bottlenecks at crew allocation and handover. However, these bottlenecks were observed to affect the time spent on scene.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Measured the effect of different attributes on the response time, time spent on scene and handover time. (Highest Qualification on Screen, Clinical Safety Plan Level, Index of Multiple Deprivation).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Tried to predict whether a patient was to transported to hospital. More data required to do this accurately.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Future work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outcomes from A&amp;E to observe how attributes in the job cycle effect patent survival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 a model to simulate how different attributes effect an ambulance job cycle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Provided a case study of the use of their data with ideas on where to take it forward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43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pic>
        <p:nvPicPr>
          <p:cNvPr id="5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10295511-B295-813D-D8E1-C92048208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8D2457-B006-289B-E5DC-EC6863987CFD}"/>
              </a:ext>
            </a:extLst>
          </p:cNvPr>
          <p:cNvSpPr/>
          <p:nvPr/>
        </p:nvSpPr>
        <p:spPr>
          <a:xfrm>
            <a:off x="485511" y="2252411"/>
            <a:ext cx="1330590" cy="742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D24E5-BB88-3723-1574-DEB7EA38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66115-A6EE-C1CC-381F-E8C638F16B7F}"/>
              </a:ext>
            </a:extLst>
          </p:cNvPr>
          <p:cNvSpPr txBox="1"/>
          <p:nvPr/>
        </p:nvSpPr>
        <p:spPr>
          <a:xfrm>
            <a:off x="8320239" y="2112579"/>
            <a:ext cx="368126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Identify research questions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Compose project team: business experts,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analysts.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 questions are often simply “what is the care pathway?” or “what does it look like?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 team includes identifying a Clinical Review Board.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9889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Report</a:t>
            </a:r>
          </a:p>
        </p:txBody>
      </p:sp>
      <p:pic>
        <p:nvPicPr>
          <p:cNvPr id="5" name="Picture 4" descr="A document with text and a list&#10;&#10;Description automatically generated with medium confidence">
            <a:extLst>
              <a:ext uri="{FF2B5EF4-FFF2-40B4-BE49-F238E27FC236}">
                <a16:creationId xmlns:a16="http://schemas.microsoft.com/office/drawing/2014/main" id="{B29FE44A-9B96-DEB1-E80A-D8D0757E9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2" t="4123" r="3516"/>
          <a:stretch/>
        </p:blipFill>
        <p:spPr>
          <a:xfrm>
            <a:off x="5387554" y="1714138"/>
            <a:ext cx="6210301" cy="5005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221E4F-746C-379B-25B6-AAE85B743D88}"/>
              </a:ext>
            </a:extLst>
          </p:cNvPr>
          <p:cNvSpPr txBox="1"/>
          <p:nvPr/>
        </p:nvSpPr>
        <p:spPr>
          <a:xfrm>
            <a:off x="411910" y="2893616"/>
            <a:ext cx="4381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Report available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Includes an overview of PM in healthcare,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PM2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pathway and the case study on EMAS data</a:t>
            </a:r>
          </a:p>
        </p:txBody>
      </p:sp>
    </p:spTree>
    <p:extLst>
      <p:ext uri="{BB962C8B-B14F-4D97-AF65-F5344CB8AC3E}">
        <p14:creationId xmlns:p14="http://schemas.microsoft.com/office/powerpoint/2010/main" val="3313660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Github</a:t>
            </a:r>
            <a:r>
              <a:rPr lang="en-US" sz="4000" dirty="0">
                <a:solidFill>
                  <a:schemeClr val="bg1"/>
                </a:solidFill>
              </a:rPr>
              <a:t> Repo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5816259-3A0D-975F-FF5B-D8404717E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687"/>
            <a:ext cx="4355953" cy="4834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D1D2F5-813D-0AF9-45FE-B02972F891B8}"/>
              </a:ext>
            </a:extLst>
          </p:cNvPr>
          <p:cNvSpPr txBox="1"/>
          <p:nvPr/>
        </p:nvSpPr>
        <p:spPr>
          <a:xfrm>
            <a:off x="411910" y="2893616"/>
            <a:ext cx="43815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Notebook to follow in order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prstClr val="black"/>
                </a:solidFill>
                <a:latin typeface="Calibri" panose="020F0502020204030204"/>
              </a:rPr>
              <a:t>The data for the notebooks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fake data made to look like ambulance data.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Attributes won’t have relation to each other, so although the code will run, the findings won’t be the same as what you haves seen in these presentations.</a:t>
            </a:r>
          </a:p>
        </p:txBody>
      </p:sp>
    </p:spTree>
    <p:extLst>
      <p:ext uri="{BB962C8B-B14F-4D97-AF65-F5344CB8AC3E}">
        <p14:creationId xmlns:p14="http://schemas.microsoft.com/office/powerpoint/2010/main" val="4282550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AE2285-449B-202F-4B79-67BB8DD33E73}"/>
              </a:ext>
            </a:extLst>
          </p:cNvPr>
          <p:cNvSpPr txBox="1"/>
          <p:nvPr/>
        </p:nvSpPr>
        <p:spPr>
          <a:xfrm>
            <a:off x="190500" y="1727200"/>
            <a:ext cx="11874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are your outcomes for the process? What is a good or bad outcome?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Evaluate availability of data and the feasibility of turning it into an event log.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attributes can you attach to the event log to “enhance” the event log (Resource performing the activity etc)? </a:t>
            </a:r>
          </a:p>
        </p:txBody>
      </p:sp>
      <p:pic>
        <p:nvPicPr>
          <p:cNvPr id="5" name="Picture 4" descr="A white and orange text&#10;&#10;Description automatically generated">
            <a:extLst>
              <a:ext uri="{FF2B5EF4-FFF2-40B4-BE49-F238E27FC236}">
                <a16:creationId xmlns:a16="http://schemas.microsoft.com/office/drawing/2014/main" id="{312624C4-16BC-FD75-713D-2D308823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8" y="3244766"/>
            <a:ext cx="5397503" cy="136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1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pic>
        <p:nvPicPr>
          <p:cNvPr id="10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232F6FEE-C9B2-A6A6-45B4-18091CF35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065CBF2D-92EA-697D-C6B4-9D604CBDC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C88E0-8CB3-3362-1547-6BA2B9AEF114}"/>
              </a:ext>
            </a:extLst>
          </p:cNvPr>
          <p:cNvSpPr/>
          <p:nvPr/>
        </p:nvSpPr>
        <p:spPr>
          <a:xfrm>
            <a:off x="548453" y="3783587"/>
            <a:ext cx="1164014" cy="616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7D169-83E8-768C-A2CB-199AC4BD719F}"/>
              </a:ext>
            </a:extLst>
          </p:cNvPr>
          <p:cNvSpPr txBox="1"/>
          <p:nvPr/>
        </p:nvSpPr>
        <p:spPr>
          <a:xfrm>
            <a:off x="8018297" y="2112579"/>
            <a:ext cx="395780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Extraction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Determine Scope with data. Looking at granularity,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timeperiod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data attributes.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Extract Event Data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Knowledge of process exchanged between business experts and process analysts.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Ethics of extracting sensitive health data often mean long lead times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Transfer process knowledge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 meticulous record keeping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195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pic>
        <p:nvPicPr>
          <p:cNvPr id="10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6FADE88D-197F-CD28-21ED-84983E688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A05D6F-1766-A9FD-B783-51BBB5A8880B}"/>
              </a:ext>
            </a:extLst>
          </p:cNvPr>
          <p:cNvSpPr/>
          <p:nvPr/>
        </p:nvSpPr>
        <p:spPr>
          <a:xfrm>
            <a:off x="2523186" y="3718750"/>
            <a:ext cx="1249775" cy="6614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5EF642-2751-7766-1827-91F2A0A68861}"/>
              </a:ext>
            </a:extLst>
          </p:cNvPr>
          <p:cNvSpPr txBox="1"/>
          <p:nvPr/>
        </p:nvSpPr>
        <p:spPr>
          <a:xfrm>
            <a:off x="8325628" y="2112579"/>
            <a:ext cx="3496258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Processing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Creating views: Case focused, resource focused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Aggregating events 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Enriching logs. Include additional attributes, age, weather, sex etc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Filtering logs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Filter logs to just include the patients of interest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1292CD2C-416F-0463-49D2-C44ADD10F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684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pic>
        <p:nvPicPr>
          <p:cNvPr id="10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912ECC4E-A811-99BB-8F49-C6E0FEB77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84EB3F15-E3C1-2691-0360-6BFAC1DE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B43A3-FFFB-B43D-10BA-BB64A6BA0720}"/>
              </a:ext>
            </a:extLst>
          </p:cNvPr>
          <p:cNvSpPr/>
          <p:nvPr/>
        </p:nvSpPr>
        <p:spPr>
          <a:xfrm>
            <a:off x="2801663" y="2286000"/>
            <a:ext cx="2456137" cy="1295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9E909B-AE17-67E3-CDB0-47066E5275B2}"/>
              </a:ext>
            </a:extLst>
          </p:cNvPr>
          <p:cNvSpPr txBox="1"/>
          <p:nvPr/>
        </p:nvSpPr>
        <p:spPr>
          <a:xfrm>
            <a:off x="8325628" y="2112579"/>
            <a:ext cx="37520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Mining and Analysis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Discovery: return a fact-based process model as output.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Conformance Checking: Measure event logs conformance to a process pathway.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Enhancement: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extending or improving an existing process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using information about the actual process in an event log.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Examine different scenarios (e.g. weekends vs weekdays)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96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365A5-98F0-372A-296C-3DDE8BCB1349}"/>
              </a:ext>
            </a:extLst>
          </p:cNvPr>
          <p:cNvSpPr txBox="1"/>
          <p:nvPr/>
        </p:nvSpPr>
        <p:spPr>
          <a:xfrm>
            <a:off x="8422559" y="2112579"/>
            <a:ext cx="361704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Evaluation</a:t>
            </a:r>
          </a:p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40030" marR="0" lvl="0" indent="-24003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Diagnose: Interpret the results,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distinguishing unexpected results from the expected ones, identify research questions for further iterations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40030" marR="0" lvl="0" indent="-24003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Verify Validate</a:t>
            </a:r>
          </a:p>
          <a:p>
            <a:pPr marL="240030" marR="0" lvl="0" indent="-24003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40030" marR="0" lvl="0" indent="-24003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 of each analysis iteration and takes the form of a Clinical Review Board (CRB) meeting.</a:t>
            </a:r>
          </a:p>
          <a:p>
            <a:pPr marL="240030" marR="0" lvl="0" indent="-24003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 objectives for the next iteration.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111952C6-92D2-3287-0866-226D90AAE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CA0434-B83E-74CF-433C-061051981724}"/>
              </a:ext>
            </a:extLst>
          </p:cNvPr>
          <p:cNvSpPr/>
          <p:nvPr/>
        </p:nvSpPr>
        <p:spPr>
          <a:xfrm>
            <a:off x="4739056" y="3745487"/>
            <a:ext cx="1262155" cy="667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B5B3F5E6-BAF1-AD8A-72DE-B6E1CBEE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53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593F5E-EA71-9194-DB63-ABF0848AE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PM</a:t>
            </a:r>
            <a:r>
              <a:rPr lang="en-GB" sz="4000" baseline="30000">
                <a:solidFill>
                  <a:srgbClr val="FFFFFF"/>
                </a:solidFill>
              </a:rPr>
              <a:t>2</a:t>
            </a:r>
            <a:r>
              <a:rPr lang="en-GB" sz="4000">
                <a:solidFill>
                  <a:srgbClr val="FFFFFF"/>
                </a:solidFill>
              </a:rPr>
              <a:t> Process Mining Pathway and Clearpath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491D34-6324-4237-6401-8F8D4AE5606C}"/>
              </a:ext>
            </a:extLst>
          </p:cNvPr>
          <p:cNvSpPr txBox="1"/>
          <p:nvPr/>
        </p:nvSpPr>
        <p:spPr>
          <a:xfrm>
            <a:off x="8203707" y="2112579"/>
            <a:ext cx="4063143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 Improvement and Support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PM</a:t>
            </a:r>
            <a:r>
              <a:rPr kumimoji="0" lang="en-GB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[1]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Actual implementation of process changes is generally a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separate project and a different area of expertise.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Results of a process mining project form the fact-based input of process improvement efforts.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Clearpath</a:t>
            </a:r>
            <a:r>
              <a:rPr kumimoji="0" lang="en-US" sz="1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[2]</a:t>
            </a:r>
          </a:p>
          <a:p>
            <a:pPr marL="237173" marR="0" lvl="0" indent="-237173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Acceptance of the models and evidence by the Clinical Review Board for implementing improvements.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Content Placeholder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23B85307-AD53-6693-F709-9454C3A4A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1" y="1787253"/>
            <a:ext cx="7469844" cy="4068868"/>
          </a:xfr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A5528C71-73B1-4F7F-24AD-286D27D4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25728" y="6205973"/>
            <a:ext cx="10161168" cy="466158"/>
          </a:xfrm>
        </p:spPr>
        <p:txBody>
          <a:bodyPr/>
          <a:lstStyle/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[1 ] Van Eck, M. L., Lu, X.,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Leemans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S. J. &amp; Van Der Aalst, W. M. (2015), Pm: a process mining project methodology, in ‘International conference on advanced information systems engineering’, Springer, pp. 297–313</a:t>
            </a:r>
          </a:p>
          <a:p>
            <a:pPr marL="0" marR="0" lvl="0" indent="0" algn="l" defTabSz="7589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[2] Johnson, O. A., Ba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Dhafari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T.,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Kurniati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A., Fox, F. &amp; Rojas, E. (2019), The </a:t>
            </a:r>
            <a:r>
              <a:rPr kumimoji="0" lang="en-GB" sz="996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clearpath</a:t>
            </a:r>
            <a:r>
              <a:rPr kumimoji="0" lang="en-GB" sz="996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 for care pathway process mining and simulation, in ‘Business Process Management Workshops: BPM 2018 International Workshops, Sydney, NSW, Australia, September 9-14, 2018, Revised Papers 16’, Springer, pp. 239–250.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A0434-B83E-74CF-433C-061051981724}"/>
              </a:ext>
            </a:extLst>
          </p:cNvPr>
          <p:cNvSpPr/>
          <p:nvPr/>
        </p:nvSpPr>
        <p:spPr>
          <a:xfrm>
            <a:off x="6842769" y="3722237"/>
            <a:ext cx="1088043" cy="68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8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2889</Words>
  <Application>Microsoft Office PowerPoint</Application>
  <PresentationFormat>Widescreen</PresentationFormat>
  <Paragraphs>430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inherit</vt:lpstr>
      <vt:lpstr>Office Theme</vt:lpstr>
      <vt:lpstr>Process Mining to Generate Healthcare Pathways</vt:lpstr>
      <vt:lpstr>Content</vt:lpstr>
      <vt:lpstr>What is Process Mining?</vt:lpstr>
      <vt:lpstr>PM2 Process Mining Pathway and Clearpath</vt:lpstr>
      <vt:lpstr>PM2 Process Mining Pathway and Clearpath</vt:lpstr>
      <vt:lpstr>PM2 Process Mining Pathway and Clearpath</vt:lpstr>
      <vt:lpstr>PM2 Process Mining Pathway and Clearpath</vt:lpstr>
      <vt:lpstr>PM2 Process Mining Pathway and Clearpath</vt:lpstr>
      <vt:lpstr>PM2 Process Mining Pathway and Clearpath</vt:lpstr>
      <vt:lpstr>Literature</vt:lpstr>
      <vt:lpstr>Literature</vt:lpstr>
      <vt:lpstr>Literature Continued</vt:lpstr>
      <vt:lpstr>PowerPoint Presentation</vt:lpstr>
      <vt:lpstr>EMAS Progress/Targets</vt:lpstr>
      <vt:lpstr>Process Discovery with EMAS</vt:lpstr>
      <vt:lpstr>All Category 2</vt:lpstr>
      <vt:lpstr>Business Rules</vt:lpstr>
      <vt:lpstr>Business Rules – Remove Cases with Missingness</vt:lpstr>
      <vt:lpstr>Business Rules Applied</vt:lpstr>
      <vt:lpstr>Remove “Optional” Events</vt:lpstr>
      <vt:lpstr>Add Outcome As Events</vt:lpstr>
      <vt:lpstr>Filter by Outcome or by Category</vt:lpstr>
      <vt:lpstr>Conformance</vt:lpstr>
      <vt:lpstr>Conformance of Raw data to an “expected trace”</vt:lpstr>
      <vt:lpstr>Poorly Conforming Traces</vt:lpstr>
      <vt:lpstr>Meeting the Target Time to Arrive on Scene</vt:lpstr>
      <vt:lpstr>Process Mining Algorithms </vt:lpstr>
      <vt:lpstr>Process Model Metrics</vt:lpstr>
      <vt:lpstr>Examples with EMAS</vt:lpstr>
      <vt:lpstr>Concept Drift</vt:lpstr>
      <vt:lpstr>Enhancements -Machine Learning Application and Analysis</vt:lpstr>
      <vt:lpstr>Predicting Outcome</vt:lpstr>
      <vt:lpstr>Modelling - Decision Tree</vt:lpstr>
      <vt:lpstr>Feature Importance</vt:lpstr>
      <vt:lpstr>Analysis – Originated to Arrive on Scene </vt:lpstr>
      <vt:lpstr>Analysis – Ambulance Arrive on Scene to Ambulance Depart Scene (Time on Scene)</vt:lpstr>
      <vt:lpstr>Analysis – Call Originated to Care Transfer (Job Cycle)</vt:lpstr>
      <vt:lpstr>Project Outputs</vt:lpstr>
      <vt:lpstr>EMAS</vt:lpstr>
      <vt:lpstr>Report</vt:lpstr>
      <vt:lpstr>Github Repo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Mining to Generate Healthcare Pathways</dc:title>
  <dc:creator>Alexander Coles</dc:creator>
  <cp:lastModifiedBy>Alexander Coles</cp:lastModifiedBy>
  <cp:revision>3</cp:revision>
  <dcterms:created xsi:type="dcterms:W3CDTF">2023-12-03T16:41:20Z</dcterms:created>
  <dcterms:modified xsi:type="dcterms:W3CDTF">2023-12-04T11:53:44Z</dcterms:modified>
</cp:coreProperties>
</file>